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8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0" r:id="rId2"/>
    <p:sldMasterId id="2147483735" r:id="rId3"/>
    <p:sldMasterId id="2147483676" r:id="rId4"/>
    <p:sldMasterId id="2147483680" r:id="rId5"/>
    <p:sldMasterId id="2147483693" r:id="rId6"/>
    <p:sldMasterId id="2147483706" r:id="rId7"/>
    <p:sldMasterId id="2147483714" r:id="rId8"/>
    <p:sldMasterId id="2147483726" r:id="rId9"/>
  </p:sldMasterIdLst>
  <p:notesMasterIdLst>
    <p:notesMasterId r:id="rId23"/>
  </p:notesMasterIdLst>
  <p:handoutMasterIdLst>
    <p:handoutMasterId r:id="rId24"/>
  </p:handoutMasterIdLst>
  <p:sldIdLst>
    <p:sldId id="257" r:id="rId10"/>
    <p:sldId id="267" r:id="rId11"/>
    <p:sldId id="269" r:id="rId12"/>
    <p:sldId id="270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41"/>
    <a:srgbClr val="9B00C3"/>
    <a:srgbClr val="A59482"/>
    <a:srgbClr val="FFB819"/>
    <a:srgbClr val="FF5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1" autoAdjust="0"/>
    <p:restoredTop sz="93949"/>
  </p:normalViewPr>
  <p:slideViewPr>
    <p:cSldViewPr snapToGrid="0" snapToObjects="1">
      <p:cViewPr varScale="1">
        <p:scale>
          <a:sx n="85" d="100"/>
          <a:sy n="85" d="100"/>
        </p:scale>
        <p:origin x="184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80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F8B0A-116C-48DE-98CD-1B3F7D7FF9B9}" type="datetimeFigureOut">
              <a:rPr lang="en-GB" smtClean="0"/>
              <a:t>08/02/2018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825F-6BE9-4A25-A0AC-7CB85BBE0DF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886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B9606-338B-4E27-A99D-9DFF4B809600}" type="datetimeFigureOut">
              <a:rPr lang="en-GB" smtClean="0"/>
              <a:t>08/02/2018</a:t>
            </a:fld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E6FFC-A2C9-4936-83E1-10BEE09A392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40988"/>
            <a:ext cx="7041195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rnship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424206" y="613032"/>
            <a:ext cx="8077862" cy="673508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424206" y="1286540"/>
            <a:ext cx="8077862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24206" y="2408708"/>
            <a:ext cx="3520150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269574" y="5782048"/>
            <a:ext cx="1454661" cy="60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095358" y="5767420"/>
            <a:ext cx="1464329" cy="608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5921142" y="5767420"/>
            <a:ext cx="1454661" cy="599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5782048"/>
            <a:ext cx="1474245" cy="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grey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5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194886"/>
            <a:ext cx="8665184" cy="3280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1876" y="522983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68715" y="887678"/>
            <a:ext cx="8665184" cy="539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6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Yel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413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881952"/>
            <a:ext cx="4006961" cy="5278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881952"/>
            <a:ext cx="4006961" cy="5284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33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903767"/>
            <a:ext cx="4006961" cy="525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903767"/>
            <a:ext cx="4006961" cy="5262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11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18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grey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yellow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" y="0"/>
            <a:ext cx="2297927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19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61237"/>
            <a:ext cx="6461052" cy="5411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25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95935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50606"/>
            <a:ext cx="6461052" cy="5465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6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650579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441815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192365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287633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5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3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0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85302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08074"/>
            <a:ext cx="6461052" cy="549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52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194886"/>
            <a:ext cx="8665184" cy="3280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1876" y="522983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68715" y="887678"/>
            <a:ext cx="8665184" cy="539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37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5" y="223168"/>
            <a:ext cx="8665184" cy="318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0500" y="882502"/>
            <a:ext cx="4237616" cy="539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3390" y="882502"/>
            <a:ext cx="4239093" cy="5390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221876" y="551264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910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3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55180"/>
            <a:ext cx="4183241" cy="5870799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350874"/>
            <a:ext cx="4183241" cy="5775107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87078"/>
            <a:ext cx="4183241" cy="583890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414670"/>
            <a:ext cx="4183241" cy="5711311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50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2075" y="893135"/>
            <a:ext cx="3721100" cy="5118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9" y="893134"/>
            <a:ext cx="4757245" cy="51188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9"/>
            <a:ext cx="8665184" cy="308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112799" y="6011967"/>
            <a:ext cx="372110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8627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378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200400" y="0"/>
            <a:ext cx="59436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>
                <a:latin typeface="Century Gothic" charset="0"/>
                <a:ea typeface="Century Gothic" charset="0"/>
                <a:cs typeface="Century Gothic" charset="0"/>
              </a:rPr>
              <a:t>Insert image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889420"/>
            <a:ext cx="2910116" cy="245838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8" y="232179"/>
            <a:ext cx="2912111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3358668"/>
            <a:ext cx="2912108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17691281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Gr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</p:spTree>
    <p:extLst>
      <p:ext uri="{BB962C8B-B14F-4D97-AF65-F5344CB8AC3E}">
        <p14:creationId xmlns:p14="http://schemas.microsoft.com/office/powerpoint/2010/main" val="23342776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Yello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ur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66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Oran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Blac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945" y="6484051"/>
            <a:ext cx="644277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59972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011" y="6422094"/>
            <a:ext cx="637393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br>
              <a:rPr lang="en-GB" dirty="0"/>
            </a:b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0186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714408" y="402869"/>
            <a:ext cx="4149460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579" y="415240"/>
            <a:ext cx="4149513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14408" y="6085400"/>
            <a:ext cx="414946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Image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192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45656" y="1"/>
            <a:ext cx="3066756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414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70713" y="4277194"/>
            <a:ext cx="8803606" cy="18188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74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15027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786805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37471671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699914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206840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92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747048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140093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30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690487" cy="5369454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32862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7314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62262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682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65901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4340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214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4"/>
          </p:nvPr>
        </p:nvSpPr>
        <p:spPr>
          <a:xfrm>
            <a:off x="168718" y="848412"/>
            <a:ext cx="8665723" cy="5303031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49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83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 hasCustomPrompt="1"/>
          </p:nvPr>
        </p:nvSpPr>
        <p:spPr>
          <a:xfrm>
            <a:off x="1064895" y="1153653"/>
            <a:ext cx="6872829" cy="4492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518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64894" y="5646624"/>
            <a:ext cx="6872829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Chart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132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56522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918527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6522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18527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95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2544952" y="2678716"/>
            <a:ext cx="4384049" cy="316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754144"/>
            <a:ext cx="8523380" cy="1924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14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97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168715" y="1569652"/>
            <a:ext cx="8749042" cy="46237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SmartArt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49042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838987"/>
            <a:ext cx="8749039" cy="730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text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436837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228073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78623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073891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22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4"/>
          </p:nvPr>
        </p:nvSpPr>
        <p:spPr>
          <a:xfrm>
            <a:off x="0" y="405353"/>
            <a:ext cx="9144000" cy="5646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200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644022"/>
            <a:ext cx="8777322" cy="572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</a:t>
            </a:r>
            <a:r>
              <a:rPr lang="en-GB"/>
              <a:t>slide content</a:t>
            </a:r>
            <a:endParaRPr lang="en-GB" dirty="0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5"/>
          </p:nvPr>
        </p:nvSpPr>
        <p:spPr>
          <a:xfrm>
            <a:off x="277945" y="1423447"/>
            <a:ext cx="8592678" cy="48407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77322" cy="333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89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777544"/>
            <a:ext cx="1860537" cy="50081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2605468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79092" y="138373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00914" y="213076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20898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84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2897"/>
            <a:ext cx="1860537" cy="500813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10821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79092" y="1789085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0914" y="2536114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14337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154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tra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91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9753"/>
            <a:ext cx="1860537" cy="508019"/>
          </a:xfrm>
          <a:prstGeom prst="rect">
            <a:avLst/>
          </a:prstGeom>
        </p:spPr>
      </p:pic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+mj-lt"/>
              </a:rPr>
              <a:t>nesta.org.uk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GB" sz="1800" b="0" dirty="0" err="1">
                <a:solidFill>
                  <a:schemeClr val="bg1"/>
                </a:solidFill>
                <a:latin typeface="+mj-lt"/>
              </a:rPr>
              <a:t>nesta_uk</a:t>
            </a:r>
            <a:endParaRPr lang="en-GB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2619946"/>
            <a:ext cx="278091" cy="2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058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ubbles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0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166258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69894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sta_Abstract_White_Loop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79034" y="0"/>
            <a:ext cx="12192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2404398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3185001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946184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041452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389431" y="2861557"/>
            <a:ext cx="8229600" cy="668452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89431" y="3530009"/>
            <a:ext cx="8229600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89431" y="4657233"/>
            <a:ext cx="3671888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2" y="589291"/>
            <a:ext cx="1490223" cy="19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54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757" r:id="rId10"/>
    <p:sldLayoutId id="2147483762" r:id="rId11"/>
    <p:sldLayoutId id="2147483763" r:id="rId1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29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56" r:id="rId2"/>
    <p:sldLayoutId id="2147483675" r:id="rId3"/>
    <p:sldLayoutId id="2147483749" r:id="rId4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89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35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92" r:id="rId3"/>
    <p:sldLayoutId id="2147483759" r:id="rId4"/>
    <p:sldLayoutId id="2147483743" r:id="rId5"/>
    <p:sldLayoutId id="214748374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13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760" r:id="rId4"/>
    <p:sldLayoutId id="2147483758" r:id="rId5"/>
    <p:sldLayoutId id="2147483761" r:id="rId6"/>
    <p:sldLayoutId id="2147483685" r:id="rId7"/>
    <p:sldLayoutId id="2147483686" r:id="rId8"/>
    <p:sldLayoutId id="2147483697" r:id="rId9"/>
    <p:sldLayoutId id="2147483687" r:id="rId10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42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45" r:id="rId3"/>
    <p:sldLayoutId id="2147483746" r:id="rId4"/>
    <p:sldLayoutId id="2147483747" r:id="rId5"/>
    <p:sldLayoutId id="2147483696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67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12" r:id="rId3"/>
    <p:sldLayoutId id="2147483713" r:id="rId4"/>
    <p:sldLayoutId id="2147483711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81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34" r:id="rId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9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Juan.mateos-garcia@nesta.org.uk" TargetMode="Externa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creative industries in M</a:t>
            </a:r>
            <a:r>
              <a:rPr lang="en-GB" dirty="0" err="1"/>
              <a:t>exico</a:t>
            </a:r>
            <a:br>
              <a:rPr lang="en-GB" dirty="0"/>
            </a:br>
            <a:r>
              <a:rPr lang="en-GB" b="1" dirty="0"/>
              <a:t>Meetup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44024" y="2943471"/>
            <a:ext cx="6436176" cy="851075"/>
          </a:xfrm>
        </p:spPr>
        <p:txBody>
          <a:bodyPr/>
          <a:lstStyle/>
          <a:p>
            <a:r>
              <a:rPr lang="en-US" dirty="0"/>
              <a:t>Juan Mateos-Garcia</a:t>
            </a:r>
          </a:p>
          <a:p>
            <a:r>
              <a:rPr lang="en-GB" dirty="0"/>
              <a:t>Taller de </a:t>
            </a:r>
            <a:r>
              <a:rPr lang="en-GB" dirty="0" err="1"/>
              <a:t>arranque</a:t>
            </a:r>
            <a:r>
              <a:rPr lang="en-GB" dirty="0"/>
              <a:t>: </a:t>
            </a:r>
            <a:r>
              <a:rPr lang="en-GB" dirty="0" err="1"/>
              <a:t>Mapa</a:t>
            </a:r>
            <a:r>
              <a:rPr lang="en-GB" dirty="0"/>
              <a:t> </a:t>
            </a:r>
            <a:r>
              <a:rPr lang="en-GB" dirty="0" err="1"/>
              <a:t>Creativo</a:t>
            </a:r>
            <a:r>
              <a:rPr lang="en-GB" dirty="0"/>
              <a:t> Transmedia México</a:t>
            </a:r>
          </a:p>
          <a:p>
            <a:r>
              <a:rPr lang="en-GB" dirty="0"/>
              <a:t>8 – 9 </a:t>
            </a:r>
            <a:r>
              <a:rPr lang="en-GB" dirty="0" err="1"/>
              <a:t>Febrero</a:t>
            </a:r>
            <a:endParaRPr lang="en-GB" dirty="0"/>
          </a:p>
          <a:p>
            <a:r>
              <a:rPr lang="en-GB" dirty="0"/>
              <a:t>Ciudad de México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0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3E600-C1A4-0443-80B8-5467C8428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80" y="734518"/>
            <a:ext cx="6475619" cy="5195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82DD68-0A33-9A4D-9D80-F74349FCE5E7}"/>
              </a:ext>
            </a:extLst>
          </p:cNvPr>
          <p:cNvSpPr/>
          <p:nvPr/>
        </p:nvSpPr>
        <p:spPr>
          <a:xfrm>
            <a:off x="168715" y="1004341"/>
            <a:ext cx="21247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/>
            <a:r>
              <a:rPr lang="en-GB" dirty="0">
                <a:latin typeface="Fira Sans" panose="020B0503050000020004" pitchFamily="34" charset="0"/>
              </a:rPr>
              <a:t>42% of the groups in Mexico DF (similar concentration to what we get in industries). But also significant activity in Jalisco &amp; Nuevo León (15% of total each)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78CB67-4C6B-5340-AF05-F564252987E3}"/>
              </a:ext>
            </a:extLst>
          </p:cNvPr>
          <p:cNvSpPr/>
          <p:nvPr/>
        </p:nvSpPr>
        <p:spPr>
          <a:xfrm>
            <a:off x="1231105" y="6141182"/>
            <a:ext cx="7698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 algn="ctr"/>
            <a:r>
              <a:rPr lang="en-GB" dirty="0">
                <a:solidFill>
                  <a:srgbClr val="FF0041"/>
                </a:solidFill>
                <a:latin typeface="Fira Sans" panose="020B0503050000020004" pitchFamily="34" charset="0"/>
              </a:rPr>
              <a:t>We should analyse trends by state and compare results with the creative specialisation data</a:t>
            </a:r>
          </a:p>
        </p:txBody>
      </p:sp>
    </p:spTree>
    <p:extLst>
      <p:ext uri="{BB962C8B-B14F-4D97-AF65-F5344CB8AC3E}">
        <p14:creationId xmlns:p14="http://schemas.microsoft.com/office/powerpoint/2010/main" val="10710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B0F38-EA84-CE42-8D69-6AA71DE6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814" y="752319"/>
            <a:ext cx="5030967" cy="5723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4E29EF-7B81-C045-9BA2-EACE53047469}"/>
              </a:ext>
            </a:extLst>
          </p:cNvPr>
          <p:cNvSpPr/>
          <p:nvPr/>
        </p:nvSpPr>
        <p:spPr>
          <a:xfrm>
            <a:off x="333606" y="1124263"/>
            <a:ext cx="347389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/>
            <a:r>
              <a:rPr lang="en-GB" dirty="0">
                <a:latin typeface="Fira Sans" panose="020B0503050000020004" pitchFamily="34" charset="0"/>
              </a:rPr>
              <a:t>55% of users are members of more than one group, and 10% are members of meetup groups in more than one state. </a:t>
            </a:r>
          </a:p>
          <a:p>
            <a:pPr marL="285731"/>
            <a:endParaRPr lang="en-GB" dirty="0">
              <a:latin typeface="Fira Sans" panose="020B0503050000020004" pitchFamily="34" charset="0"/>
            </a:endParaRPr>
          </a:p>
          <a:p>
            <a:pPr marL="285731"/>
            <a:r>
              <a:rPr lang="en-GB" dirty="0">
                <a:latin typeface="Fira Sans" panose="020B0503050000020004" pitchFamily="34" charset="0"/>
              </a:rPr>
              <a:t>We can use this information to start to measure local and regional connectivity. We could also use these data to look at crossover between sectors and fields.</a:t>
            </a:r>
          </a:p>
          <a:p>
            <a:pPr marL="285731"/>
            <a:endParaRPr lang="en-GB" dirty="0">
              <a:latin typeface="Fira Sans" panose="020B0503050000020004" pitchFamily="34" charset="0"/>
            </a:endParaRPr>
          </a:p>
          <a:p>
            <a:pPr marL="285731"/>
            <a:r>
              <a:rPr lang="en-GB" dirty="0">
                <a:latin typeface="Fira Sans" panose="020B0503050000020004" pitchFamily="34" charset="0"/>
              </a:rPr>
              <a:t>A preliminary analysis detects interesting connections between Mexico DF, Jalisco &amp; Nueva León.</a:t>
            </a:r>
          </a:p>
        </p:txBody>
      </p:sp>
    </p:spTree>
    <p:extLst>
      <p:ext uri="{BB962C8B-B14F-4D97-AF65-F5344CB8AC3E}">
        <p14:creationId xmlns:p14="http://schemas.microsoft.com/office/powerpoint/2010/main" val="157843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7AA14-BA0B-394D-90D7-8FC8A413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Conclusions and next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386FF-C966-F94A-97CA-3CAB18F15F5D}"/>
              </a:ext>
            </a:extLst>
          </p:cNvPr>
          <p:cNvSpPr/>
          <p:nvPr/>
        </p:nvSpPr>
        <p:spPr>
          <a:xfrm>
            <a:off x="290721" y="1100176"/>
            <a:ext cx="8738979" cy="3647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Fira Sans" panose="020B0503050000020004" pitchFamily="34" charset="0"/>
              </a:rPr>
              <a:t>Analysis so far is very preliminary but it looks like Meetup will be an interesting addition to the project!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Fira Sans" panose="020B0503050000020004" pitchFamily="34" charset="0"/>
              </a:rPr>
              <a:t>We need to further develop the NLP and network analysis, also using event attendance data too.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Fira Sans" panose="020B0503050000020004" pitchFamily="34" charset="0"/>
              </a:rPr>
              <a:t>We also have </a:t>
            </a:r>
            <a:r>
              <a:rPr lang="en-GB" sz="2400" dirty="0" err="1">
                <a:latin typeface="Fira Sans" panose="020B0503050000020004" pitchFamily="34" charset="0"/>
              </a:rPr>
              <a:t>EventBrite</a:t>
            </a:r>
            <a:r>
              <a:rPr lang="en-GB" sz="2400" dirty="0">
                <a:latin typeface="Fira Sans" panose="020B0503050000020004" pitchFamily="34" charset="0"/>
              </a:rPr>
              <a:t> data but it’s not as rich.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Fira Sans" panose="020B0503050000020004" pitchFamily="34" charset="0"/>
              </a:rPr>
              <a:t>Triangulate results vs. industrial activity data from DENUE</a:t>
            </a:r>
          </a:p>
        </p:txBody>
      </p:sp>
    </p:spTree>
    <p:extLst>
      <p:ext uri="{BB962C8B-B14F-4D97-AF65-F5344CB8AC3E}">
        <p14:creationId xmlns:p14="http://schemas.microsoft.com/office/powerpoint/2010/main" val="69699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hlinkClick r:id="rId2"/>
              </a:rPr>
              <a:t>Juan.mateos-garcia@nesta.org.uk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/>
              <a:t>@</a:t>
            </a:r>
            <a:r>
              <a:rPr lang="en-US" dirty="0" err="1"/>
              <a:t>jmateosgarcia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ECE9E-C7CA-3C4B-AD7E-CADCFD942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66044-2CF6-8849-9B2D-C4BE0E8934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What is meetup and how it fits in the project?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Working with the Meetup data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Data collection and processing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Some initial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Conclusions and next steps</a:t>
            </a:r>
          </a:p>
          <a:p>
            <a:pPr marL="1200131" lvl="1" indent="-457200">
              <a:buFont typeface="+mj-lt"/>
              <a:buAutoNum type="arabicPeriod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4310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1. What is Meetup and how does it fit in the project?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FDE90-3DE7-B447-847C-794D15CA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078"/>
            <a:ext cx="9144000" cy="42600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2CB3C-9C86-D143-925F-EB66C97A44F8}"/>
              </a:ext>
            </a:extLst>
          </p:cNvPr>
          <p:cNvSpPr/>
          <p:nvPr/>
        </p:nvSpPr>
        <p:spPr>
          <a:xfrm>
            <a:off x="368300" y="5560317"/>
            <a:ext cx="816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1" lvl="1"/>
            <a:r>
              <a:rPr lang="en-GB" sz="2000" dirty="0">
                <a:latin typeface="Fira Sans" panose="020B0503050000020004" pitchFamily="34" charset="0"/>
              </a:rPr>
              <a:t>A platform to organise events.  35 million members,  300,000 groups, and </a:t>
            </a:r>
            <a:r>
              <a:rPr lang="en-GB" sz="2000" b="1" dirty="0">
                <a:solidFill>
                  <a:srgbClr val="FF0041"/>
                </a:solidFill>
                <a:latin typeface="Fira Sans" panose="020B0503050000020004" pitchFamily="34" charset="0"/>
              </a:rPr>
              <a:t>an open API!</a:t>
            </a:r>
            <a:r>
              <a:rPr lang="en-GB" sz="2000" b="1" dirty="0">
                <a:latin typeface="Fira Sans" panose="020B0503050000020004" pitchFamily="34" charset="0"/>
              </a:rPr>
              <a:t> </a:t>
            </a:r>
            <a:r>
              <a:rPr lang="en-GB" sz="2000" dirty="0">
                <a:latin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46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1. What is Meetup and how does it fit in the project?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E2CB3C-9C86-D143-925F-EB66C97A44F8}"/>
              </a:ext>
            </a:extLst>
          </p:cNvPr>
          <p:cNvSpPr/>
          <p:nvPr/>
        </p:nvSpPr>
        <p:spPr>
          <a:xfrm>
            <a:off x="368300" y="5560317"/>
            <a:ext cx="8166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1" lvl="1"/>
            <a:r>
              <a:rPr lang="en-GB" sz="2000" dirty="0">
                <a:latin typeface="Fira Sans" panose="020B0503050000020004" pitchFamily="34" charset="0"/>
              </a:rPr>
              <a:t>Significant participation by creative and tech communities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63C90-352A-2040-B969-A47EE10EB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5" y="1176036"/>
            <a:ext cx="5360481" cy="3078464"/>
          </a:xfrm>
          <a:prstGeom prst="rect">
            <a:avLst/>
          </a:prstGeom>
          <a:ln>
            <a:solidFill>
              <a:srgbClr val="A5948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8BD7E-7880-8F4B-A672-FE509587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95" y="2082800"/>
            <a:ext cx="4961804" cy="2933700"/>
          </a:xfrm>
          <a:prstGeom prst="rect">
            <a:avLst/>
          </a:prstGeom>
          <a:ln>
            <a:solidFill>
              <a:srgbClr val="A59482"/>
            </a:solidFill>
          </a:ln>
        </p:spPr>
      </p:pic>
    </p:spTree>
    <p:extLst>
      <p:ext uri="{BB962C8B-B14F-4D97-AF65-F5344CB8AC3E}">
        <p14:creationId xmlns:p14="http://schemas.microsoft.com/office/powerpoint/2010/main" val="402148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1. What is Meetup and how does it fit in the project?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D972B-C462-C243-A890-0580A4EE590D}"/>
              </a:ext>
            </a:extLst>
          </p:cNvPr>
          <p:cNvSpPr/>
          <p:nvPr/>
        </p:nvSpPr>
        <p:spPr>
          <a:xfrm>
            <a:off x="290721" y="1392276"/>
            <a:ext cx="7926179" cy="46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endParaRPr lang="en-GB" dirty="0">
              <a:latin typeface="Fira Sans" panose="020B05030500000200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BF70A6F-03CD-2346-816F-5521BFE7AD27}"/>
              </a:ext>
            </a:extLst>
          </p:cNvPr>
          <p:cNvSpPr/>
          <p:nvPr/>
        </p:nvSpPr>
        <p:spPr>
          <a:xfrm>
            <a:off x="168715" y="2094739"/>
            <a:ext cx="2726996" cy="978662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Highly networked locally/regionally/ Internationally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41714A-6129-1849-8168-F163E05BF19A}"/>
              </a:ext>
            </a:extLst>
          </p:cNvPr>
          <p:cNvSpPr/>
          <p:nvPr/>
        </p:nvSpPr>
        <p:spPr>
          <a:xfrm>
            <a:off x="168715" y="3305964"/>
            <a:ext cx="2726996" cy="978662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Involve crossover between domains and new industries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65B52-EF8A-984F-B59B-3FB605A11B0D}"/>
              </a:ext>
            </a:extLst>
          </p:cNvPr>
          <p:cNvSpPr/>
          <p:nvPr/>
        </p:nvSpPr>
        <p:spPr>
          <a:xfrm>
            <a:off x="205007" y="1097575"/>
            <a:ext cx="2654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Creative industries/clusters are... 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CB8967-098B-6D43-8F31-477C5903BF2B}"/>
              </a:ext>
            </a:extLst>
          </p:cNvPr>
          <p:cNvSpPr/>
          <p:nvPr/>
        </p:nvSpPr>
        <p:spPr>
          <a:xfrm>
            <a:off x="168715" y="4517189"/>
            <a:ext cx="2726996" cy="978662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Rely on freelancers and community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03E4D5-72C2-6B47-B45F-04F1DE9AD2DA}"/>
              </a:ext>
            </a:extLst>
          </p:cNvPr>
          <p:cNvSpPr/>
          <p:nvPr/>
        </p:nvSpPr>
        <p:spPr>
          <a:xfrm>
            <a:off x="3254704" y="2053673"/>
            <a:ext cx="2726996" cy="978662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It doesn’t include any data about company links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BAFAC7A-7C6F-7048-AC72-FFE5FBB59BE4}"/>
              </a:ext>
            </a:extLst>
          </p:cNvPr>
          <p:cNvSpPr/>
          <p:nvPr/>
        </p:nvSpPr>
        <p:spPr>
          <a:xfrm>
            <a:off x="3254704" y="3264898"/>
            <a:ext cx="2726996" cy="978662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Classifies companies into a single sector based on retrospective categories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D51B84-B349-EF4A-BEB5-14D38366BE4C}"/>
              </a:ext>
            </a:extLst>
          </p:cNvPr>
          <p:cNvSpPr/>
          <p:nvPr/>
        </p:nvSpPr>
        <p:spPr>
          <a:xfrm>
            <a:off x="3174101" y="1211072"/>
            <a:ext cx="2654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DENUE limited because...</a:t>
            </a:r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9468630-F8A9-6446-808D-A70273471F4B}"/>
              </a:ext>
            </a:extLst>
          </p:cNvPr>
          <p:cNvSpPr/>
          <p:nvPr/>
        </p:nvSpPr>
        <p:spPr>
          <a:xfrm>
            <a:off x="3254704" y="4476123"/>
            <a:ext cx="2726996" cy="978662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Uses businesses as the unit of analysis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CC0462-A040-7247-A963-99178B223867}"/>
              </a:ext>
            </a:extLst>
          </p:cNvPr>
          <p:cNvSpPr/>
          <p:nvPr/>
        </p:nvSpPr>
        <p:spPr>
          <a:xfrm>
            <a:off x="6340693" y="2090859"/>
            <a:ext cx="2726996" cy="978662"/>
          </a:xfrm>
          <a:prstGeom prst="roundRect">
            <a:avLst/>
          </a:prstGeom>
          <a:solidFill>
            <a:srgbClr val="9B00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It doesn’t include any data about company links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1D2F270-53D5-324A-B2B2-5D47094668D5}"/>
              </a:ext>
            </a:extLst>
          </p:cNvPr>
          <p:cNvSpPr/>
          <p:nvPr/>
        </p:nvSpPr>
        <p:spPr>
          <a:xfrm>
            <a:off x="6340693" y="3302084"/>
            <a:ext cx="2726996" cy="978662"/>
          </a:xfrm>
          <a:prstGeom prst="roundRect">
            <a:avLst/>
          </a:prstGeom>
          <a:solidFill>
            <a:srgbClr val="9B00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Classifies companies into a single sector based on retrospective categories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7EB9491-8340-FA44-9745-47C15F42997E}"/>
              </a:ext>
            </a:extLst>
          </p:cNvPr>
          <p:cNvSpPr/>
          <p:nvPr/>
        </p:nvSpPr>
        <p:spPr>
          <a:xfrm>
            <a:off x="6340693" y="4513309"/>
            <a:ext cx="2726996" cy="978662"/>
          </a:xfrm>
          <a:prstGeom prst="roundRect">
            <a:avLst/>
          </a:prstGeom>
          <a:solidFill>
            <a:srgbClr val="9B00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Fira Sans" panose="020B0503050000020004" pitchFamily="34" charset="0"/>
              </a:rPr>
              <a:t>Uses businesses as the unit of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E1275F-FB7E-D04F-AE6F-92B5E84504CD}"/>
              </a:ext>
            </a:extLst>
          </p:cNvPr>
          <p:cNvSpPr/>
          <p:nvPr/>
        </p:nvSpPr>
        <p:spPr>
          <a:xfrm>
            <a:off x="6340693" y="1213981"/>
            <a:ext cx="2654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How could Meetup data help?</a:t>
            </a:r>
          </a:p>
        </p:txBody>
      </p:sp>
    </p:spTree>
    <p:extLst>
      <p:ext uri="{BB962C8B-B14F-4D97-AF65-F5344CB8AC3E}">
        <p14:creationId xmlns:p14="http://schemas.microsoft.com/office/powerpoint/2010/main" val="81844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A8611-EF1A-D74C-95E0-3A55B00FF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626092"/>
            <a:ext cx="4457700" cy="300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EE7C8-8DA6-8F45-9464-9FC228673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50" y="850330"/>
            <a:ext cx="2822956" cy="2660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AA3065-A645-ED4F-AC38-44BC78ACD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57" y="4567712"/>
            <a:ext cx="7378700" cy="112059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65BC4F-834B-2D4C-977D-7611C61DE2BB}"/>
              </a:ext>
            </a:extLst>
          </p:cNvPr>
          <p:cNvSpPr/>
          <p:nvPr/>
        </p:nvSpPr>
        <p:spPr>
          <a:xfrm>
            <a:off x="549714" y="3732092"/>
            <a:ext cx="4276286" cy="725607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Groups have a presence in the platform, including its location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8317FF-FD38-684D-BFD9-60148C031215}"/>
              </a:ext>
            </a:extLst>
          </p:cNvPr>
          <p:cNvSpPr/>
          <p:nvPr/>
        </p:nvSpPr>
        <p:spPr>
          <a:xfrm>
            <a:off x="5455757" y="3732093"/>
            <a:ext cx="3378142" cy="614506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Members subscribe to groups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9980B9-4F40-2E44-B144-57C828F19F5A}"/>
              </a:ext>
            </a:extLst>
          </p:cNvPr>
          <p:cNvSpPr/>
          <p:nvPr/>
        </p:nvSpPr>
        <p:spPr>
          <a:xfrm>
            <a:off x="2077614" y="5835572"/>
            <a:ext cx="5034385" cy="614506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Fira Sans" panose="020B0503050000020004" pitchFamily="34" charset="0"/>
              </a:rPr>
              <a:t>Group organisers tag their groups with keywords</a:t>
            </a:r>
          </a:p>
        </p:txBody>
      </p:sp>
    </p:spTree>
    <p:extLst>
      <p:ext uri="{BB962C8B-B14F-4D97-AF65-F5344CB8AC3E}">
        <p14:creationId xmlns:p14="http://schemas.microsoft.com/office/powerpoint/2010/main" val="1916234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BD78A-379B-7540-B3FD-B393933A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0" y="1518165"/>
            <a:ext cx="7518399" cy="43562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A6F64F-5E5B-454F-8308-9C46AFC3A9D0}"/>
              </a:ext>
            </a:extLst>
          </p:cNvPr>
          <p:cNvSpPr/>
          <p:nvPr/>
        </p:nvSpPr>
        <p:spPr>
          <a:xfrm>
            <a:off x="2847090" y="1536605"/>
            <a:ext cx="736600" cy="4337857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12C7F-25FB-C744-9ADE-4CE783D83E56}"/>
              </a:ext>
            </a:extLst>
          </p:cNvPr>
          <p:cNvSpPr/>
          <p:nvPr/>
        </p:nvSpPr>
        <p:spPr>
          <a:xfrm>
            <a:off x="6860290" y="1536605"/>
            <a:ext cx="596900" cy="4337857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ABA671-181A-AE42-983B-141A8F142606}"/>
              </a:ext>
            </a:extLst>
          </p:cNvPr>
          <p:cNvSpPr/>
          <p:nvPr/>
        </p:nvSpPr>
        <p:spPr>
          <a:xfrm>
            <a:off x="4599690" y="1536605"/>
            <a:ext cx="736600" cy="4337857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F885B-C316-7448-83E1-C82D3A762F5E}"/>
              </a:ext>
            </a:extLst>
          </p:cNvPr>
          <p:cNvSpPr/>
          <p:nvPr/>
        </p:nvSpPr>
        <p:spPr>
          <a:xfrm>
            <a:off x="5348990" y="1536605"/>
            <a:ext cx="876300" cy="4337857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8510E2-F68C-8947-B7FC-223692AB87F1}"/>
              </a:ext>
            </a:extLst>
          </p:cNvPr>
          <p:cNvSpPr/>
          <p:nvPr/>
        </p:nvSpPr>
        <p:spPr>
          <a:xfrm>
            <a:off x="6225290" y="1536605"/>
            <a:ext cx="609600" cy="4337857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F3DF306-D673-5F4B-8770-ABEB29EE0063}"/>
              </a:ext>
            </a:extLst>
          </p:cNvPr>
          <p:cNvCxnSpPr>
            <a:cxnSpLocks/>
            <a:stCxn id="10" idx="0"/>
            <a:endCxn id="16" idx="0"/>
          </p:cNvCxnSpPr>
          <p:nvPr/>
        </p:nvCxnSpPr>
        <p:spPr>
          <a:xfrm rot="5400000" flipH="1" flipV="1">
            <a:off x="5187065" y="-435070"/>
            <a:ext cx="12700" cy="3943350"/>
          </a:xfrm>
          <a:prstGeom prst="bentConnector3">
            <a:avLst>
              <a:gd name="adj1" fmla="val 1800000"/>
            </a:avLst>
          </a:prstGeom>
          <a:ln w="38100">
            <a:solidFill>
              <a:srgbClr val="FF00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F737B03-8FAE-1548-8362-8E4DC6E15DCF}"/>
              </a:ext>
            </a:extLst>
          </p:cNvPr>
          <p:cNvCxnSpPr>
            <a:cxnSpLocks/>
            <a:stCxn id="17" idx="2"/>
            <a:endCxn id="18" idx="2"/>
          </p:cNvCxnSpPr>
          <p:nvPr/>
        </p:nvCxnSpPr>
        <p:spPr>
          <a:xfrm rot="16200000" flipH="1">
            <a:off x="5377565" y="5464887"/>
            <a:ext cx="12700" cy="819150"/>
          </a:xfrm>
          <a:prstGeom prst="bentConnector3">
            <a:avLst>
              <a:gd name="adj1" fmla="val 1800000"/>
            </a:avLst>
          </a:prstGeom>
          <a:ln w="38100">
            <a:solidFill>
              <a:srgbClr val="9B00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305CF28-EC86-E240-A18E-757F5A4FDB80}"/>
              </a:ext>
            </a:extLst>
          </p:cNvPr>
          <p:cNvCxnSpPr>
            <a:cxnSpLocks/>
            <a:stCxn id="18" idx="2"/>
            <a:endCxn id="19" idx="2"/>
          </p:cNvCxnSpPr>
          <p:nvPr/>
        </p:nvCxnSpPr>
        <p:spPr>
          <a:xfrm rot="16200000" flipH="1">
            <a:off x="6158615" y="5502987"/>
            <a:ext cx="12700" cy="742950"/>
          </a:xfrm>
          <a:prstGeom prst="bentConnector3">
            <a:avLst>
              <a:gd name="adj1" fmla="val 1800000"/>
            </a:avLst>
          </a:prstGeom>
          <a:ln w="38100">
            <a:solidFill>
              <a:srgbClr val="9B00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937450-CB0C-614F-BB8F-E44B8F7FA92A}"/>
              </a:ext>
            </a:extLst>
          </p:cNvPr>
          <p:cNvSpPr/>
          <p:nvPr/>
        </p:nvSpPr>
        <p:spPr>
          <a:xfrm>
            <a:off x="338839" y="755374"/>
            <a:ext cx="8166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1" lvl="1"/>
            <a:r>
              <a:rPr lang="en-GB" sz="2000" dirty="0">
                <a:latin typeface="Fira Sans" panose="020B0503050000020004" pitchFamily="34" charset="0"/>
              </a:rPr>
              <a:t>A lot of processing before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18D35-B7E8-FB48-B06B-273F896DF485}"/>
              </a:ext>
            </a:extLst>
          </p:cNvPr>
          <p:cNvSpPr/>
          <p:nvPr/>
        </p:nvSpPr>
        <p:spPr>
          <a:xfrm>
            <a:off x="1319135" y="6177184"/>
            <a:ext cx="759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1" lvl="1" algn="ctr"/>
            <a:r>
              <a:rPr lang="en-GB" dirty="0">
                <a:latin typeface="Fira Sans" panose="020B0503050000020004" pitchFamily="34" charset="0"/>
              </a:rPr>
              <a:t>We go from 2053 unique tags to 46 categories and 6 creative sectors</a:t>
            </a:r>
          </a:p>
        </p:txBody>
      </p:sp>
    </p:spTree>
    <p:extLst>
      <p:ext uri="{BB962C8B-B14F-4D97-AF65-F5344CB8AC3E}">
        <p14:creationId xmlns:p14="http://schemas.microsoft.com/office/powerpoint/2010/main" val="43311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9F986-0136-4B43-9F72-C08C0AE5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42" y="1465092"/>
            <a:ext cx="7989757" cy="53016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A2FD513-2CE9-9743-9FC1-9CA6F361BC87}"/>
              </a:ext>
            </a:extLst>
          </p:cNvPr>
          <p:cNvSpPr/>
          <p:nvPr/>
        </p:nvSpPr>
        <p:spPr>
          <a:xfrm>
            <a:off x="168715" y="725394"/>
            <a:ext cx="8225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/>
            <a:r>
              <a:rPr lang="en-GB" sz="2000" dirty="0">
                <a:latin typeface="Fira Sans" panose="020B0503050000020004" pitchFamily="34" charset="0"/>
              </a:rPr>
              <a:t>We have identified 1163 groups with ~278000 members (61K unique users)</a:t>
            </a:r>
          </a:p>
        </p:txBody>
      </p:sp>
    </p:spTree>
    <p:extLst>
      <p:ext uri="{BB962C8B-B14F-4D97-AF65-F5344CB8AC3E}">
        <p14:creationId xmlns:p14="http://schemas.microsoft.com/office/powerpoint/2010/main" val="287148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Working with the Meetup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2FD513-2CE9-9743-9FC1-9CA6F361BC87}"/>
              </a:ext>
            </a:extLst>
          </p:cNvPr>
          <p:cNvSpPr/>
          <p:nvPr/>
        </p:nvSpPr>
        <p:spPr>
          <a:xfrm>
            <a:off x="168715" y="725394"/>
            <a:ext cx="822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1"/>
            <a:r>
              <a:rPr lang="en-GB" dirty="0">
                <a:latin typeface="Fira Sans" panose="020B0503050000020004" pitchFamily="34" charset="0"/>
              </a:rPr>
              <a:t>There has been fast growth in activity in many topics...not just creative. We can benchmark w/ other countries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7E2E2-8427-2C46-941D-C8B13FB8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52" y="1433280"/>
            <a:ext cx="7742348" cy="53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0961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D832C997-77E2-3B4B-B5EB-833D7AC9F1B4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A424E08F-E2DD-5B47-AE36-23D86F738FA1}"/>
    </a:ext>
  </a:extLst>
</a:theme>
</file>

<file path=ppt/theme/theme3.xml><?xml version="1.0" encoding="utf-8"?>
<a:theme xmlns:a="http://schemas.openxmlformats.org/drawingml/2006/main" name="Navigation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E49607F8-9582-A94E-B820-6902120C481D}"/>
    </a:ext>
  </a:extLst>
</a:theme>
</file>

<file path=ppt/theme/theme4.xml><?xml version="1.0" encoding="utf-8"?>
<a:theme xmlns:a="http://schemas.openxmlformats.org/drawingml/2006/main" name="Text and bulle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9276D76A-4DED-3744-9916-76197F14953F}"/>
    </a:ext>
  </a:extLst>
</a:theme>
</file>

<file path=ppt/theme/theme5.xml><?xml version="1.0" encoding="utf-8"?>
<a:theme xmlns:a="http://schemas.openxmlformats.org/drawingml/2006/main" name="Image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12082A9B-143D-0A41-90C0-7EE71BED0FE1}"/>
    </a:ext>
  </a:extLst>
</a:theme>
</file>

<file path=ppt/theme/theme6.xml><?xml version="1.0" encoding="utf-8"?>
<a:theme xmlns:a="http://schemas.openxmlformats.org/drawingml/2006/main" name="Divider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FDDA3CBD-256B-914B-A42F-C45498FF46BF}"/>
    </a:ext>
  </a:extLst>
</a:theme>
</file>

<file path=ppt/theme/theme7.xml><?xml version="1.0" encoding="utf-8"?>
<a:theme xmlns:a="http://schemas.openxmlformats.org/drawingml/2006/main" name="Tables, Charts + SmartArt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4A4EBF3B-E2FF-E441-94F7-E18971925B48}"/>
    </a:ext>
  </a:extLst>
</a:theme>
</file>

<file path=ppt/theme/theme8.xml><?xml version="1.0" encoding="utf-8"?>
<a:theme xmlns:a="http://schemas.openxmlformats.org/drawingml/2006/main" name="Video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3AFDB5BA-1ADE-674D-BFB2-E6EC57B3976F}"/>
    </a:ext>
  </a:extLst>
</a:theme>
</file>

<file path=ppt/theme/theme9.xml><?xml version="1.0" encoding="utf-8"?>
<a:theme xmlns:a="http://schemas.openxmlformats.org/drawingml/2006/main" name="End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57C46FD4-F29A-5B40-B52F-EE18E6B53B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Template</Template>
  <TotalTime>190</TotalTime>
  <Words>515</Words>
  <Application>Microsoft Macintosh PowerPoint</Application>
  <PresentationFormat>On-screen Show (4:3)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Century Gothic</vt:lpstr>
      <vt:lpstr>Fira Sans</vt:lpstr>
      <vt:lpstr>Title Slides</vt:lpstr>
      <vt:lpstr>Contents</vt:lpstr>
      <vt:lpstr>Navigation</vt:lpstr>
      <vt:lpstr>Text and bullets</vt:lpstr>
      <vt:lpstr>Image</vt:lpstr>
      <vt:lpstr>Dividers</vt:lpstr>
      <vt:lpstr>Tables, Charts + SmartArt</vt:lpstr>
      <vt:lpstr>Video</vt:lpstr>
      <vt:lpstr>End Slides</vt:lpstr>
      <vt:lpstr>Mapping the creative industries in Mexico Meetup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Mateos-Garcia</dc:creator>
  <cp:lastModifiedBy>Microsoft Office User</cp:lastModifiedBy>
  <cp:revision>22</cp:revision>
  <dcterms:created xsi:type="dcterms:W3CDTF">2017-06-09T12:49:39Z</dcterms:created>
  <dcterms:modified xsi:type="dcterms:W3CDTF">2018-02-08T13:15:18Z</dcterms:modified>
</cp:coreProperties>
</file>